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1" r:id="rId14"/>
    <p:sldId id="390" r:id="rId15"/>
    <p:sldId id="3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3" autoAdjust="0"/>
    <p:restoredTop sz="96327" autoAdjust="0"/>
  </p:normalViewPr>
  <p:slideViewPr>
    <p:cSldViewPr showGuides="1">
      <p:cViewPr varScale="1">
        <p:scale>
          <a:sx n="161" d="100"/>
          <a:sy n="161" d="100"/>
        </p:scale>
        <p:origin x="691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11/05/2023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11/05/2023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thesis aims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1918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thesis aim to reduce latency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792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RMII PHY and 100Mbit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F05BAA-92F6-4DEA-A832-E4B15A2F525C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21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  <a:p>
            <a:r>
              <a:rPr lang="en-GB" dirty="0"/>
              <a:t>Create simple webserver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hardware filtering mechanism - tie that into the existing system.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0468AE-BB5C-5C1D-94E1-5C47931E44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821950" cy="4063640"/>
          </a:xfrm>
        </p:spPr>
        <p:txBody>
          <a:bodyPr/>
          <a:lstStyle/>
          <a:p>
            <a:r>
              <a:rPr lang="en-GB" dirty="0"/>
              <a:t>Use of a PMOD port for second PHY</a:t>
            </a:r>
            <a:br>
              <a:rPr lang="en-GB" dirty="0"/>
            </a:br>
            <a:r>
              <a:rPr lang="en-GB" dirty="0"/>
              <a:t>    - Signal integrity issues</a:t>
            </a:r>
            <a:br>
              <a:rPr lang="en-GB" dirty="0"/>
            </a:br>
            <a:r>
              <a:rPr lang="en-GB" dirty="0"/>
              <a:t>    - Not impedance matched</a:t>
            </a:r>
            <a:br>
              <a:rPr lang="en-GB" dirty="0"/>
            </a:br>
            <a:r>
              <a:rPr lang="en-GB" dirty="0"/>
              <a:t>    - No delay matching</a:t>
            </a:r>
            <a:br>
              <a:rPr lang="en-GB" dirty="0"/>
            </a:br>
            <a:r>
              <a:rPr lang="en-GB" dirty="0"/>
              <a:t>    - Not meant for high speeds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Run out of resources</a:t>
            </a:r>
            <a:br>
              <a:rPr lang="en-GB" dirty="0"/>
            </a:br>
            <a:r>
              <a:rPr lang="en-GB" dirty="0"/>
              <a:t>    - May need to spend extra time optimising 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MicroSD card support</a:t>
            </a:r>
            <a:br>
              <a:rPr lang="en-GB" dirty="0"/>
            </a:br>
            <a:r>
              <a:rPr lang="en-GB" dirty="0"/>
              <a:t>    - Not all microSD cards support SPI mode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D43FC-72D8-7D23-7665-EB6AFA67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challenges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A7F8D-53EA-0BF4-8ABA-2A8C4DA89B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14C5-78D8-7804-2712-6D445F264C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2D5859-F118-5EE1-F534-2C80E11FC76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BFBBD-4969-EAFE-12B2-3E4546FE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52" y="1371485"/>
            <a:ext cx="3125147" cy="2232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28054-D8EF-1AEE-802C-B89E5831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588207"/>
            <a:ext cx="3529340" cy="18407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63DF11-2DA2-BF2C-A3BC-FD8CC7D07C98}"/>
              </a:ext>
            </a:extLst>
          </p:cNvPr>
          <p:cNvGrpSpPr/>
          <p:nvPr/>
        </p:nvGrpSpPr>
        <p:grpSpPr>
          <a:xfrm>
            <a:off x="5663952" y="4226384"/>
            <a:ext cx="5328592" cy="1685882"/>
            <a:chOff x="6168008" y="4153940"/>
            <a:chExt cx="5328592" cy="16858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5B8B64-3494-FA6B-9434-541505B1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8008" y="4529564"/>
              <a:ext cx="5140243" cy="13102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C84971-1B57-74C1-2578-D30D84B7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620" t="42730" r="10510" b="23247"/>
            <a:stretch/>
          </p:blipFill>
          <p:spPr>
            <a:xfrm>
              <a:off x="6240016" y="4153940"/>
              <a:ext cx="5256584" cy="3184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FF9960-4BE1-4DB2-8DC7-7B7F3467292C}"/>
              </a:ext>
            </a:extLst>
          </p:cNvPr>
          <p:cNvSpPr txBox="1"/>
          <p:nvPr/>
        </p:nvSpPr>
        <p:spPr>
          <a:xfrm>
            <a:off x="7392144" y="5950303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Raw TX data from MAC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CC59-2A64-85B4-2ADB-30DE8E73806A}"/>
              </a:ext>
            </a:extLst>
          </p:cNvPr>
          <p:cNvSpPr txBox="1"/>
          <p:nvPr/>
        </p:nvSpPr>
        <p:spPr>
          <a:xfrm>
            <a:off x="4799856" y="3436097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50Mhz Clock signal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31775-240A-CFB2-5372-E3D72AEC40B2}"/>
              </a:ext>
            </a:extLst>
          </p:cNvPr>
          <p:cNvSpPr txBox="1"/>
          <p:nvPr/>
        </p:nvSpPr>
        <p:spPr>
          <a:xfrm>
            <a:off x="8915669" y="3603733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Eye diagram of TX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1800" b="0" i="0" u="none" strike="noStrike" baseline="0" dirty="0">
                <a:latin typeface="NimbusRomNo9L-Regu"/>
              </a:rPr>
              <a:t>[1] A. C. S. </a:t>
            </a:r>
            <a:r>
              <a:rPr lang="en-GB" sz="1800" b="0" i="0" u="none" strike="noStrike" baseline="0" dirty="0" err="1">
                <a:latin typeface="NimbusRomNo9L-Regu"/>
              </a:rPr>
              <a:t>Center</a:t>
            </a:r>
            <a:r>
              <a:rPr lang="en-GB" sz="1800" b="0" i="0" u="none" strike="noStrike" baseline="0" dirty="0">
                <a:latin typeface="NimbusRomNo9L-Regu"/>
              </a:rPr>
              <a:t>, “</a:t>
            </a:r>
            <a:r>
              <a:rPr lang="en-GB" sz="1800" b="0" i="0" u="none" strike="noStrike" baseline="0" dirty="0" err="1">
                <a:latin typeface="NimbusRomNo9L-Regu"/>
              </a:rPr>
              <a:t>Acsc</a:t>
            </a:r>
            <a:r>
              <a:rPr lang="en-GB" sz="1800" b="0" i="0" u="none" strike="noStrike" baseline="0" dirty="0">
                <a:latin typeface="NimbusRomNo9L-Regu"/>
              </a:rPr>
              <a:t> annual cyber threat report, </a:t>
            </a:r>
            <a:r>
              <a:rPr lang="en-GB" sz="1800" b="0" i="0" u="none" strike="noStrike" baseline="0" dirty="0" err="1">
                <a:latin typeface="NimbusRomNo9L-Regu"/>
              </a:rPr>
              <a:t>july</a:t>
            </a:r>
            <a:r>
              <a:rPr lang="en-GB" sz="1800" b="0" i="0" u="none" strike="noStrike" baseline="0" dirty="0">
                <a:latin typeface="NimbusRomNo9L-Regu"/>
              </a:rPr>
              <a:t> 2021 to </a:t>
            </a:r>
            <a:r>
              <a:rPr lang="en-GB" sz="1800" b="0" i="0" u="none" strike="noStrike" baseline="0" dirty="0" err="1">
                <a:latin typeface="NimbusRomNo9L-Regu"/>
              </a:rPr>
              <a:t>june</a:t>
            </a:r>
            <a:r>
              <a:rPr lang="en-GB" sz="1800" b="0" i="0" u="none" strike="noStrike" baseline="0" dirty="0">
                <a:latin typeface="NimbusRomNo9L-Regu"/>
              </a:rPr>
              <a:t> 2022.”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AU" sz="1800" b="0" i="0" u="none" strike="noStrike" baseline="0" dirty="0">
                <a:latin typeface="CMTT12"/>
              </a:rPr>
              <a:t>https://www.cyber.gov.au/acsc/view-all-content/reports-and-statistics/acsc-annual-cyber-threat-report-july-2021-june-2022</a:t>
            </a:r>
            <a:r>
              <a:rPr lang="en-AU" sz="1800" b="0" i="0" u="none" strike="noStrike" baseline="0" dirty="0">
                <a:latin typeface="NimbusRomNo9L-Regu"/>
              </a:rPr>
              <a:t>, Nov </a:t>
            </a:r>
            <a:r>
              <a:rPr lang="en-AU" sz="1800" b="0" i="0" u="none" strike="noStrike" baseline="0">
                <a:latin typeface="NimbusRomNo9L-Regu"/>
              </a:rPr>
              <a:t>2022.</a:t>
            </a:r>
            <a:endParaRPr lang="en-GB" sz="1800" b="0" i="0" u="none" strike="noStrike" baseline="0">
              <a:latin typeface="NimbusRomNo9L-Regu"/>
            </a:endParaRP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[2]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[3]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  <a:br>
              <a:rPr lang="en-GB" dirty="0"/>
            </a:br>
            <a:r>
              <a:rPr lang="en-GB" dirty="0"/>
              <a:t>    - 76,000 cyber crime reports alone in Australia last year </a:t>
            </a:r>
            <a:br>
              <a:rPr lang="en-GB" dirty="0"/>
            </a:br>
            <a:r>
              <a:rPr lang="en-GB" dirty="0"/>
              <a:t>      and growing [1]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[2]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[2]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dirty="0"/>
              <a:t>Image: John R. Vacca 2014, Managing Information Security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58E25-8B49-33B6-161A-DC3DDBE8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7" y="2780928"/>
            <a:ext cx="4032448" cy="2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70C90-2829-D3E9-C798-F6CB4F79E817}"/>
              </a:ext>
            </a:extLst>
          </p:cNvPr>
          <p:cNvSpPr txBox="1"/>
          <p:nvPr/>
        </p:nvSpPr>
        <p:spPr>
          <a:xfrm>
            <a:off x="7843678" y="5185823"/>
            <a:ext cx="301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Firewall use case example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968208" y="485810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047" y="2073984"/>
            <a:ext cx="2340617" cy="25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[3]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597197" y="284930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98" y="96982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472339" y="611750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[3]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08394" y="196892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25542" y="222353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7993246" y="196892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885227" y="171926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08394" y="152463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09" y="3500726"/>
            <a:ext cx="3903167" cy="26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  <a:br>
              <a:rPr lang="en-GB" dirty="0"/>
            </a:br>
            <a:r>
              <a:rPr lang="en-GB" dirty="0"/>
              <a:t>    - Onboard LAN8720A Ethernet PHY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3683</TotalTime>
  <Words>992</Words>
  <Application>Microsoft Office PowerPoint</Application>
  <PresentationFormat>Widescreen</PresentationFormat>
  <Paragraphs>147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CMTT12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Potential challenges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67</cp:revision>
  <dcterms:created xsi:type="dcterms:W3CDTF">2022-05-13T01:47:19Z</dcterms:created>
  <dcterms:modified xsi:type="dcterms:W3CDTF">2023-05-11T02:22:32Z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